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3" r:id="rId4"/>
    <p:sldId id="297" r:id="rId5"/>
    <p:sldId id="286" r:id="rId6"/>
    <p:sldId id="287" r:id="rId7"/>
    <p:sldId id="288" r:id="rId8"/>
    <p:sldId id="289" r:id="rId9"/>
    <p:sldId id="290" r:id="rId10"/>
    <p:sldId id="291" r:id="rId11"/>
    <p:sldId id="294" r:id="rId12"/>
    <p:sldId id="295" r:id="rId13"/>
    <p:sldId id="264" r:id="rId14"/>
    <p:sldId id="259" r:id="rId15"/>
    <p:sldId id="282" r:id="rId16"/>
    <p:sldId id="280" r:id="rId17"/>
    <p:sldId id="279" r:id="rId18"/>
    <p:sldId id="296" r:id="rId19"/>
    <p:sldId id="268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FFC4"/>
    <a:srgbClr val="E52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89038" autoAdjust="0"/>
  </p:normalViewPr>
  <p:slideViewPr>
    <p:cSldViewPr>
      <p:cViewPr>
        <p:scale>
          <a:sx n="75" d="100"/>
          <a:sy n="75" d="100"/>
        </p:scale>
        <p:origin x="45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65563-3864-4790-A691-5CA5F0E3FE2C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66E7E-E219-4069-81CE-5891A8766E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8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00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96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03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83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81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246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38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32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602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881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78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404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160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66E7E-E219-4069-81CE-5891A8766E8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728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4.mp4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2.jpg"/><Relationship Id="rId4" Type="http://schemas.openxmlformats.org/officeDocument/2006/relationships/video" Target="../media/media4.mp4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899" y="-145867"/>
            <a:ext cx="18846695" cy="5722929"/>
            <a:chOff x="-147899" y="-145867"/>
            <a:chExt cx="18846695" cy="57229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899" y="-145867"/>
              <a:ext cx="18846695" cy="57229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07683" y="8864450"/>
            <a:ext cx="8883553" cy="92197"/>
            <a:chOff x="4807683" y="8864450"/>
            <a:chExt cx="8883553" cy="921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7683" y="8864450"/>
              <a:ext cx="8883553" cy="9219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009999" y="1130547"/>
            <a:ext cx="13106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 err="1">
                <a:solidFill>
                  <a:schemeClr val="bg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캡스톤</a:t>
            </a:r>
            <a:r>
              <a:rPr lang="ko-KR" altLang="en-US" sz="10000" dirty="0">
                <a:solidFill>
                  <a:schemeClr val="bg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프로젝트</a:t>
            </a:r>
            <a:endParaRPr lang="en-US" altLang="ko-KR" sz="10000" dirty="0">
              <a:solidFill>
                <a:schemeClr val="bg2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10000" dirty="0">
                <a:solidFill>
                  <a:schemeClr val="bg2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자율주행 로봇 제작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7893034"/>
            <a:ext cx="4035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지도 교수</a:t>
            </a:r>
            <a:endParaRPr lang="en-US" altLang="ko-KR" sz="3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3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이상헌 교수님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081763" y="7446757"/>
            <a:ext cx="403544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20181002 </a:t>
            </a:r>
            <a:r>
              <a:rPr lang="ko-KR" altLang="en-US" sz="26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김관우</a:t>
            </a:r>
            <a:endParaRPr lang="en-US" altLang="ko-KR" sz="2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20181005 </a:t>
            </a:r>
            <a:r>
              <a:rPr lang="ko-KR" altLang="en-US" sz="26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김언창</a:t>
            </a:r>
            <a:endParaRPr lang="en-US" altLang="ko-KR" sz="2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20181019 </a:t>
            </a:r>
            <a:r>
              <a:rPr lang="ko-KR" altLang="en-US" sz="26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유환지</a:t>
            </a:r>
            <a:endParaRPr lang="en-US" altLang="ko-KR" sz="2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20181031 </a:t>
            </a:r>
            <a:r>
              <a:rPr lang="ko-KR" altLang="en-US" sz="26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주영준</a:t>
            </a:r>
            <a:endParaRPr lang="en-US" altLang="ko-KR" sz="2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20181021 </a:t>
            </a:r>
            <a:r>
              <a:rPr lang="ko-KR" altLang="en-US" sz="26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이형찬</a:t>
            </a:r>
            <a:endParaRPr lang="ko-KR" altLang="en-US" sz="2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188" y="-1730909"/>
            <a:ext cx="6300120" cy="9770009"/>
            <a:chOff x="1070188" y="-1746959"/>
            <a:chExt cx="6300120" cy="9770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0188" y="-1746959"/>
              <a:ext cx="6300120" cy="97700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-201652" y="852726"/>
            <a:ext cx="8843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속도 원격 제어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3F8F7-BA15-58B6-9346-D3FA7FDACE6D}"/>
              </a:ext>
            </a:extLst>
          </p:cNvPr>
          <p:cNvSpPr txBox="1"/>
          <p:nvPr/>
        </p:nvSpPr>
        <p:spPr>
          <a:xfrm>
            <a:off x="7905553" y="9513213"/>
            <a:ext cx="5186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좌회전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우회전 구동 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22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EFBB8-CC78-C3C6-69BC-43D9D64BF8A3}"/>
              </a:ext>
            </a:extLst>
          </p:cNvPr>
          <p:cNvSpPr txBox="1"/>
          <p:nvPr/>
        </p:nvSpPr>
        <p:spPr>
          <a:xfrm>
            <a:off x="12715008" y="9510914"/>
            <a:ext cx="5186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직진 구동 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22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F71CFC-A26D-57A5-B70F-8B2A980B6CBE}"/>
              </a:ext>
            </a:extLst>
          </p:cNvPr>
          <p:cNvSpPr/>
          <p:nvPr/>
        </p:nvSpPr>
        <p:spPr>
          <a:xfrm>
            <a:off x="13182600" y="425238"/>
            <a:ext cx="4648200" cy="3293209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K_P = 900</a:t>
            </a:r>
          </a:p>
          <a:p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b = 60</a:t>
            </a:r>
          </a:p>
          <a:p>
            <a:endParaRPr lang="en-US" altLang="ko-KR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PWM = 900 x 0.1(m/s)+60 =150</a:t>
            </a:r>
          </a:p>
          <a:p>
            <a:endParaRPr lang="en-US" altLang="ko-KR" sz="1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속도 제어 창에서 </a:t>
            </a:r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0.1m/s </a:t>
            </a: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속도 전달 시 </a:t>
            </a:r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PWM </a:t>
            </a: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값 </a:t>
            </a:r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150</a:t>
            </a: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으로 반환</a:t>
            </a:r>
            <a:endParaRPr lang="en-US" altLang="ko-KR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실제로 직진 구동 시  </a:t>
            </a:r>
            <a:r>
              <a:rPr lang="en-US" altLang="ko-KR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0.1m/s </a:t>
            </a:r>
            <a:r>
              <a:rPr lang="ko-KR" altLang="en-US" sz="20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속도 확인</a:t>
            </a:r>
            <a:endParaRPr lang="en-US" altLang="ko-KR" sz="20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2" name="KakaoTalk_20230608_012631452">
            <a:hlinkClick r:id="" action="ppaction://media"/>
            <a:extLst>
              <a:ext uri="{FF2B5EF4-FFF2-40B4-BE49-F238E27FC236}">
                <a16:creationId xmlns:a16="http://schemas.microsoft.com/office/drawing/2014/main" id="{3ED8A572-F171-70CD-AFBD-A78DE8F3D15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15363"/>
          <a:stretch/>
        </p:blipFill>
        <p:spPr>
          <a:xfrm>
            <a:off x="9058945" y="4435912"/>
            <a:ext cx="2880000" cy="5040000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KakaoTalk_20230608_014355198">
            <a:hlinkClick r:id="" action="ppaction://media"/>
            <a:extLst>
              <a:ext uri="{FF2B5EF4-FFF2-40B4-BE49-F238E27FC236}">
                <a16:creationId xmlns:a16="http://schemas.microsoft.com/office/drawing/2014/main" id="{3915FD03-79F0-88BE-FF07-01BDF76AFE72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68400" y="4443688"/>
            <a:ext cx="2880000" cy="5040000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1438948" y="4155711"/>
            <a:ext cx="55626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rqt</a:t>
            </a:r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란</a:t>
            </a:r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</a:p>
          <a:p>
            <a:pPr algn="dist"/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ROS</a:t>
            </a:r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로봇으로 부터 얻는 데이터를 확인하고 관리하는 모니터링 도구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4313E1-97A6-6003-9C30-F1837B5C9586}"/>
              </a:ext>
            </a:extLst>
          </p:cNvPr>
          <p:cNvSpPr/>
          <p:nvPr/>
        </p:nvSpPr>
        <p:spPr>
          <a:xfrm>
            <a:off x="1438948" y="6262926"/>
            <a:ext cx="55626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5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rqt</a:t>
            </a:r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기능 중 </a:t>
            </a:r>
            <a:r>
              <a:rPr lang="en-US" altLang="ko-KR" sz="20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rqt_robot_steering</a:t>
            </a:r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사용하여 로봇의 속도를 실시간 원격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제어 가능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86E009-4514-EDFA-02C1-679285866A40}"/>
              </a:ext>
            </a:extLst>
          </p:cNvPr>
          <p:cNvSpPr/>
          <p:nvPr/>
        </p:nvSpPr>
        <p:spPr>
          <a:xfrm>
            <a:off x="1438948" y="2817938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spc="-15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rqt</a:t>
            </a:r>
            <a:r>
              <a:rPr lang="ko-KR" altLang="en-US" sz="2500" spc="-15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사용한</a:t>
            </a:r>
            <a:r>
              <a:rPr lang="en-US" altLang="ko-KR" sz="2500" spc="-15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500" spc="-15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속도 원격 제어 시도</a:t>
            </a:r>
            <a:endParaRPr lang="en-US" altLang="ko-KR" sz="2500" spc="-15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51B9C3-EF19-D4FB-817A-72059F2C53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575" y="387783"/>
            <a:ext cx="5210799" cy="336812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976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10924" y="-76831"/>
            <a:ext cx="3546988" cy="10566146"/>
            <a:chOff x="14910924" y="-76831"/>
            <a:chExt cx="3546988" cy="10566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924" y="-76831"/>
              <a:ext cx="3546988" cy="105661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9484" y="9547103"/>
            <a:ext cx="6433959" cy="92197"/>
            <a:chOff x="-109484" y="8997189"/>
            <a:chExt cx="6433959" cy="92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9484" y="8997189"/>
              <a:ext cx="6433959" cy="921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33400" y="723900"/>
            <a:ext cx="8305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SLAM</a:t>
            </a:r>
            <a:endParaRPr lang="ko-KR" altLang="en-US" sz="5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1948" y="1754803"/>
            <a:ext cx="78895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로봇이 위치 추정과 환경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map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생성을 동시에 수행하는 기술</a:t>
            </a: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주변 환경을 탐색하며 자신의 위치를 파악하고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map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생성</a:t>
            </a: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Hector, </a:t>
            </a:r>
            <a:r>
              <a:rPr lang="en-US" altLang="ko-KR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Karto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Cartographer, </a:t>
            </a:r>
            <a:r>
              <a:rPr lang="en-US" altLang="ko-KR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Gmapping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39" y="317588"/>
            <a:ext cx="4961385" cy="3212627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94" y="4585536"/>
            <a:ext cx="9116505" cy="4668862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533400" y="3601415"/>
            <a:ext cx="6858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SLAM </a:t>
            </a:r>
            <a:r>
              <a:rPr lang="ko-KR" altLang="en-US" sz="5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노드 처리 과정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819855" y="5178357"/>
            <a:ext cx="830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①</a:t>
            </a:r>
            <a:r>
              <a:rPr lang="en-US" altLang="ko-KR" sz="25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5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Sensor_node</a:t>
            </a:r>
            <a:endParaRPr lang="ko-KR" altLang="en-US" sz="25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19855" y="5849841"/>
            <a:ext cx="830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②</a:t>
            </a:r>
            <a:r>
              <a:rPr lang="en-US" altLang="ko-KR" sz="25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5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teleop</a:t>
            </a:r>
            <a:endParaRPr lang="en-US" altLang="ko-KR" sz="25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19855" y="6594244"/>
            <a:ext cx="830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③ </a:t>
            </a:r>
            <a:r>
              <a:rPr lang="en-US" altLang="ko-KR" sz="25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core</a:t>
            </a:r>
            <a:endParaRPr lang="ko-KR" altLang="en-US" sz="25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20400" y="7344882"/>
            <a:ext cx="830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④ </a:t>
            </a:r>
            <a:r>
              <a:rPr lang="en-US" altLang="ko-KR" sz="25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Cartographer</a:t>
            </a:r>
            <a:endParaRPr lang="ko-KR" altLang="en-US" sz="25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19855" y="8095446"/>
            <a:ext cx="8305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⑤ </a:t>
            </a:r>
            <a:r>
              <a:rPr lang="en-US" altLang="ko-KR" sz="25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map_server</a:t>
            </a:r>
            <a:endParaRPr lang="ko-KR" altLang="en-US" sz="25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48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58000" y="-1733142"/>
            <a:ext cx="11446922" cy="9487284"/>
            <a:chOff x="8149820" y="-1733142"/>
            <a:chExt cx="10155102" cy="9487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9820" y="-1733142"/>
              <a:ext cx="10155102" cy="94872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19" y="8785103"/>
            <a:ext cx="18464346" cy="92197"/>
            <a:chOff x="-47619" y="8719195"/>
            <a:chExt cx="18464346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7619" y="8719195"/>
              <a:ext cx="18464346" cy="921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91700" y="383507"/>
            <a:ext cx="667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Hector VS Cartographer</a:t>
            </a:r>
            <a:endParaRPr lang="ko-KR" altLang="en-US" sz="4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42886" y="5884902"/>
            <a:ext cx="46070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Hector</a:t>
            </a:r>
            <a:r>
              <a:rPr lang="ko-KR" altLang="en-US" sz="3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3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886" y="1442169"/>
            <a:ext cx="4607081" cy="396636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2562" y="1442169"/>
            <a:ext cx="5145538" cy="395864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2662562" y="5884902"/>
            <a:ext cx="51455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Cartographer</a:t>
            </a:r>
            <a:r>
              <a:rPr lang="ko-KR" altLang="en-US" sz="3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3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31051" y="1524584"/>
            <a:ext cx="5914354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Hector SLAM</a:t>
            </a:r>
          </a:p>
          <a:p>
            <a:endParaRPr lang="en-US" altLang="ko-KR" sz="2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바닥의 특징과 장애물을 감지하여 </a:t>
            </a:r>
            <a:r>
              <a:rPr lang="en-US" altLang="ko-KR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2D </a:t>
            </a:r>
            <a:r>
              <a:rPr lang="ko-KR" altLang="en-US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지도를 생성하여</a:t>
            </a:r>
            <a:r>
              <a:rPr lang="en-US" altLang="ko-KR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로봇의 운동 모델을 사용하여 위치 추정 을 수행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31051" y="3431359"/>
            <a:ext cx="619997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Cartographer</a:t>
            </a:r>
          </a:p>
          <a:p>
            <a:endParaRPr lang="en-US" altLang="ko-KR" sz="2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LiDAR, IMU, </a:t>
            </a:r>
            <a:r>
              <a:rPr lang="ko-KR" altLang="en-US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카메라 등 다양한 센서를 사용하여</a:t>
            </a:r>
            <a:r>
              <a:rPr lang="en-US" altLang="ko-KR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로봇의 위치와 지도를 생성</a:t>
            </a:r>
            <a:endParaRPr lang="en-US" altLang="ko-KR" sz="2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다양한 센서의 데이터를 정합</a:t>
            </a:r>
            <a:r>
              <a:rPr lang="en-US" altLang="ko-KR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특징을 추출하여 보다 정확한 위치 추정과 지도 생성을 수행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31051" y="6135350"/>
            <a:ext cx="606825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Cartographer </a:t>
            </a:r>
            <a:r>
              <a:rPr lang="ko-KR" altLang="en-US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선정 이유</a:t>
            </a:r>
            <a:endParaRPr lang="en-US" altLang="ko-KR" sz="2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3D </a:t>
            </a:r>
            <a:r>
              <a:rPr lang="ko-KR" altLang="en-US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환경에서 뛰어나 성능</a:t>
            </a:r>
            <a:r>
              <a:rPr lang="en-US" altLang="ko-KR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정밀한 맵 작성 지원</a:t>
            </a:r>
            <a:endParaRPr lang="en-US" altLang="ko-KR" sz="2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다중 센서 데이터 통합</a:t>
            </a:r>
          </a:p>
        </p:txBody>
      </p:sp>
    </p:spTree>
    <p:extLst>
      <p:ext uri="{BB962C8B-B14F-4D97-AF65-F5344CB8AC3E}">
        <p14:creationId xmlns:p14="http://schemas.microsoft.com/office/powerpoint/2010/main" val="614491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72669"/>
            <a:ext cx="6325090" cy="9108924"/>
            <a:chOff x="0" y="-872669"/>
            <a:chExt cx="6325090" cy="91089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872669"/>
              <a:ext cx="6325090" cy="91089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4999" y="5737103"/>
            <a:ext cx="6433959" cy="92197"/>
            <a:chOff x="-109484" y="8997189"/>
            <a:chExt cx="6433959" cy="921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9484" y="8997189"/>
              <a:ext cx="6433959" cy="9219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200000">
            <a:off x="13813213" y="4611707"/>
            <a:ext cx="5779876" cy="1123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5798" y="787275"/>
            <a:ext cx="502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SLAM </a:t>
            </a:r>
            <a:r>
              <a:rPr lang="ko-KR" altLang="en-US" sz="3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 로봇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9400" y="2628900"/>
            <a:ext cx="3200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</a:t>
            </a:r>
            <a:r>
              <a:rPr lang="en-US" altLang="ko-KR" sz="22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roscore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62220" y="3203496"/>
            <a:ext cx="5486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모든 </a:t>
            </a:r>
            <a:r>
              <a:rPr lang="en-US" altLang="ko-KR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ROS </a:t>
            </a:r>
            <a:r>
              <a:rPr lang="ko-KR" altLang="en-US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노드</a:t>
            </a:r>
            <a:r>
              <a:rPr lang="en-US" altLang="ko-KR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</a:t>
            </a:r>
            <a:r>
              <a:rPr lang="en-US" altLang="ko-KR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lang="ko-KR" altLang="en-US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서로 통신하고 정보를 공유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29400" y="4202751"/>
            <a:ext cx="3886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 RPLIDAR LAUNCH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656258" y="6477432"/>
            <a:ext cx="54867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센서 데이터 처리</a:t>
            </a:r>
            <a:endParaRPr lang="en-US" altLang="ko-KR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SLAM </a:t>
            </a:r>
            <a:r>
              <a:rPr lang="ko-KR" altLang="en-US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알고리즘 실행</a:t>
            </a:r>
            <a:endParaRPr lang="en-US" altLang="ko-KR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결과 출력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62220" y="5896570"/>
            <a:ext cx="464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 Cartographer LAUNCH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7822168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4. map-server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통신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연결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지도 저장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9200" y="7581900"/>
            <a:ext cx="5276106" cy="1906021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325090" y="1638300"/>
            <a:ext cx="582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SLAM </a:t>
            </a:r>
            <a:r>
              <a:rPr lang="ko-KR" altLang="en-US" sz="3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 과정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946091" y="9667074"/>
            <a:ext cx="464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학과 복도 지도 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22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963153" y="6830281"/>
            <a:ext cx="464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학과 복도 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SLAM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 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22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pSp>
        <p:nvGrpSpPr>
          <p:cNvPr id="33" name="그룹 1002"/>
          <p:cNvGrpSpPr/>
          <p:nvPr/>
        </p:nvGrpSpPr>
        <p:grpSpPr>
          <a:xfrm>
            <a:off x="5715000" y="4000500"/>
            <a:ext cx="6433959" cy="92197"/>
            <a:chOff x="-109484" y="8997189"/>
            <a:chExt cx="6433959" cy="92197"/>
          </a:xfrm>
        </p:grpSpPr>
        <p:pic>
          <p:nvPicPr>
            <p:cNvPr id="34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9484" y="8997189"/>
              <a:ext cx="6433959" cy="92197"/>
            </a:xfrm>
            <a:prstGeom prst="rect">
              <a:avLst/>
            </a:prstGeom>
          </p:spPr>
        </p:pic>
      </p:grpSp>
      <p:grpSp>
        <p:nvGrpSpPr>
          <p:cNvPr id="37" name="그룹 1002"/>
          <p:cNvGrpSpPr/>
          <p:nvPr/>
        </p:nvGrpSpPr>
        <p:grpSpPr>
          <a:xfrm>
            <a:off x="5714998" y="7579996"/>
            <a:ext cx="6433959" cy="92197"/>
            <a:chOff x="-109484" y="8997189"/>
            <a:chExt cx="6433959" cy="92197"/>
          </a:xfrm>
        </p:grpSpPr>
        <p:pic>
          <p:nvPicPr>
            <p:cNvPr id="38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9484" y="8997189"/>
              <a:ext cx="6433959" cy="92197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537" y="1833907"/>
            <a:ext cx="4450804" cy="524785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3296" y="424329"/>
            <a:ext cx="5293789" cy="6245586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직사각형 29"/>
          <p:cNvSpPr/>
          <p:nvPr/>
        </p:nvSpPr>
        <p:spPr>
          <a:xfrm>
            <a:off x="6629400" y="8318970"/>
            <a:ext cx="5486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지도 저장을 위해 </a:t>
            </a:r>
            <a:r>
              <a:rPr lang="en-US" altLang="ko-KR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map-server</a:t>
            </a:r>
            <a:r>
              <a:rPr lang="ko-KR" altLang="en-US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통신 연결</a:t>
            </a:r>
            <a:endParaRPr lang="en-US" altLang="ko-KR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지도 저장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656257" y="4862205"/>
            <a:ext cx="5486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RPLIDAR </a:t>
            </a:r>
            <a:r>
              <a:rPr lang="ko-KR" altLang="en-US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센서에서 수집된 데이터를 받아들여 환경 매핑에 사용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188" y="-1730909"/>
            <a:ext cx="6300120" cy="9770009"/>
            <a:chOff x="1070188" y="-1746959"/>
            <a:chExt cx="6300120" cy="9770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188" y="-1746959"/>
              <a:ext cx="6300120" cy="977000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83221" y="8719195"/>
            <a:ext cx="8953529" cy="92197"/>
            <a:chOff x="-1583221" y="8719195"/>
            <a:chExt cx="8953529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1583221" y="8719195"/>
              <a:ext cx="8953529" cy="92197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-201652" y="852726"/>
            <a:ext cx="8843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Navigation</a:t>
            </a:r>
            <a:endParaRPr lang="ko-KR" altLang="en-US" sz="5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026" name="Picture 2" descr="ROS Navigation Stack by Joaquim DaPon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148" y="4499751"/>
            <a:ext cx="9131176" cy="513954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438948" y="2373046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목표지점 및 이동 경로 설정 후 해당 지점까지 자동</a:t>
            </a:r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이동 하는 시스템</a:t>
            </a:r>
            <a:endParaRPr lang="en-US" altLang="ko-KR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38948" y="3376803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자율주행 로봇이 주어진 환경에서 목적지에 도달하기 위해 정확한 경로 계획과 안내에 필요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38027" y="4681527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 파악 </a:t>
            </a:r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로봇은 현재 위치를 정확히 파악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38027" y="5288011"/>
            <a:ext cx="5763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경로 계획 </a:t>
            </a:r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목적지로 가는 최적의 경로 계획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38027" y="5868769"/>
            <a:ext cx="5901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장애물 회피 </a:t>
            </a:r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네비게이션 시스템은 로봇이 장애물을</a:t>
            </a:r>
            <a:endParaRPr lang="en-US" altLang="ko-KR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피하고 안전한 경로 선택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38027" y="6630769"/>
            <a:ext cx="59011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실시간 업데이트 </a:t>
            </a:r>
            <a:r>
              <a:rPr lang="en-US" altLang="ko-KR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로봇이 이동 중에도 네비게이션</a:t>
            </a:r>
            <a:endParaRPr lang="en-US" altLang="ko-KR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시스템은 실시간 환경 변화를 감지하고 경로 조정</a:t>
            </a:r>
          </a:p>
        </p:txBody>
      </p:sp>
      <p:pic>
        <p:nvPicPr>
          <p:cNvPr id="1030" name="Picture 6" descr="ROS NAVIGATION IN 5 DAYS Course | Robot Ignite Academ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410" y="419100"/>
            <a:ext cx="6902652" cy="3612388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78365" y="-1721109"/>
            <a:ext cx="11446922" cy="9487284"/>
            <a:chOff x="8149820" y="-1733142"/>
            <a:chExt cx="10155102" cy="94872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9820" y="-1733142"/>
              <a:ext cx="10155102" cy="94872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619" y="8719195"/>
            <a:ext cx="18464346" cy="92197"/>
            <a:chOff x="-47619" y="8719195"/>
            <a:chExt cx="18464346" cy="921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7619" y="8719195"/>
              <a:ext cx="18464346" cy="9219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63596" y="1173916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Navigation </a:t>
            </a:r>
            <a:r>
              <a:rPr lang="ko-KR" altLang="en-US" sz="4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 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3628" y="2468535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①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Move base </a:t>
            </a: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초기화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3628" y="3251247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② 목표 위치 설정 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출발점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도착점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4029445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③ 글로벌 경로 계획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1000" y="4787986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④ 로봇 이동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7396" y="5551926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⑤ 복구 동작 실행 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</a:t>
            </a: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벽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장애물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</a:p>
          <a:p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</a:t>
            </a: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→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경로 수정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761" y="963057"/>
            <a:ext cx="9677400" cy="5575331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941869" y="6598283"/>
            <a:ext cx="93199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</a:t>
            </a:r>
            <a:r>
              <a:rPr lang="en-US" altLang="ko-KR" sz="28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Calibri"/>
              </a:rPr>
              <a:t>Navigation Stack setup </a:t>
            </a:r>
            <a:r>
              <a:rPr lang="en-US" altLang="ko-KR" sz="3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3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" y="6799302"/>
            <a:ext cx="830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⑥ 목표 도달 확인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15600" y="19431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①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1430000" y="117086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②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45498" y="21717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③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47045" y="30225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④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73712" y="446983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⑤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222251" y="49174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⑥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42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1177" y="4290441"/>
            <a:ext cx="92197" cy="6089236"/>
            <a:chOff x="6129365" y="4159664"/>
            <a:chExt cx="92197" cy="60892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130846" y="7158183"/>
              <a:ext cx="6089236" cy="921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15552" y="4291085"/>
            <a:ext cx="92197" cy="6089236"/>
            <a:chOff x="11969874" y="3619501"/>
            <a:chExt cx="92197" cy="60892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8971355" y="6618020"/>
              <a:ext cx="6089236" cy="921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80830" y="-38100"/>
            <a:ext cx="18741214" cy="4648200"/>
            <a:chOff x="-180830" y="6799520"/>
            <a:chExt cx="18741214" cy="37226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0830" y="6799520"/>
              <a:ext cx="18741214" cy="3722649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5481894" y="531645"/>
            <a:ext cx="11602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 ROS</a:t>
            </a:r>
            <a:r>
              <a:rPr lang="ko-KR" altLang="en-US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 초기 </a:t>
            </a:r>
            <a:r>
              <a:rPr lang="en-US" altLang="ko-KR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 </a:t>
            </a:r>
            <a:r>
              <a:rPr lang="ko-KR" altLang="en-US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 목표 </a:t>
            </a:r>
            <a:r>
              <a:rPr lang="en-US" altLang="ko-KR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Publisher </a:t>
            </a:r>
            <a:r>
              <a:rPr lang="ko-KR" altLang="en-US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생성</a:t>
            </a:r>
            <a:endParaRPr lang="en-US" altLang="ko-KR" sz="4000" b="1" i="0" dirty="0">
              <a:solidFill>
                <a:schemeClr val="bg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34489" y="1258088"/>
            <a:ext cx="9498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Ros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 </a:t>
            </a:r>
            <a:r>
              <a:rPr lang="en-US" altLang="ko-KR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Rviz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사용하여 로봇의 초기 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pose(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위치 및 방향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설정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934489" y="1904362"/>
            <a:ext cx="10708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설정되면 로봇이 탐색할 수 있는 일련의 목표 위치를 로봇에 제공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2400" y="4717364"/>
            <a:ext cx="445346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1-1.</a:t>
            </a:r>
            <a:r>
              <a:rPr lang="ko-KR" altLang="en-US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로봇의 초기 </a:t>
            </a:r>
            <a:r>
              <a:rPr lang="en-US" altLang="ko-KR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 </a:t>
            </a:r>
            <a:r>
              <a:rPr lang="ko-KR" altLang="en-US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 목적지 설정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46600" y="5442347"/>
            <a:ext cx="52239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두 버튼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(2D Pose Estimate,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2D </a:t>
            </a:r>
            <a:r>
              <a:rPr lang="en-US" altLang="ko-KR" sz="17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Goal) 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클릭</a:t>
            </a:r>
            <a:endParaRPr lang="en-US" altLang="ko-KR" sz="17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7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Ros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topic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대한 초기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및 목적지를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Publish</a:t>
            </a:r>
            <a:endParaRPr lang="ko-KR" altLang="en-US" sz="17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8119" y="6362700"/>
            <a:ext cx="238398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2D pose </a:t>
            </a:r>
            <a:r>
              <a:rPr lang="ko-KR" altLang="en-US" sz="17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추정 버튼</a:t>
            </a:r>
            <a:endParaRPr lang="ko-KR" altLang="en-US" sz="1700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2848" y="6797753"/>
            <a:ext cx="346678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Published Topic: </a:t>
            </a:r>
            <a:r>
              <a:rPr lang="en-US" altLang="ko-KR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en-US" altLang="ko-KR" sz="1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initialpose</a:t>
            </a:r>
            <a:endParaRPr lang="en-US" altLang="ko-KR" sz="17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63286" y="7179472"/>
            <a:ext cx="559520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Type:</a:t>
            </a:r>
            <a:r>
              <a:rPr lang="en-US" altLang="ko-KR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geometry_msgs</a:t>
            </a:r>
            <a:r>
              <a:rPr lang="en-US" altLang="ko-KR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en-US" altLang="ko-KR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PoseWithCovarianceStamped</a:t>
            </a:r>
            <a:endParaRPr lang="en-US" altLang="ko-KR" sz="17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2400" y="8141914"/>
            <a:ext cx="234230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7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2D </a:t>
            </a:r>
            <a:r>
              <a:rPr lang="en-US" altLang="ko-KR" sz="1700" b="1" dirty="0" err="1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</a:t>
            </a:r>
            <a:r>
              <a:rPr lang="en-US" altLang="ko-KR" sz="17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Goal</a:t>
            </a:r>
            <a:r>
              <a:rPr lang="ko-KR" altLang="en-US" sz="17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 버튼</a:t>
            </a:r>
            <a:endParaRPr lang="ko-KR" altLang="en-US" sz="1700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4519" y="8576967"/>
            <a:ext cx="504215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Published Topic:</a:t>
            </a:r>
            <a:r>
              <a:rPr lang="en-US" altLang="ko-KR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en-US" altLang="ko-KR" sz="17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move_base_simple</a:t>
            </a:r>
            <a:r>
              <a:rPr lang="en-US" altLang="ko-KR" sz="1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/goal</a:t>
            </a:r>
            <a:endParaRPr lang="en-US" altLang="ko-KR" sz="17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2400" y="8976484"/>
            <a:ext cx="443589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Type: </a:t>
            </a:r>
            <a:r>
              <a:rPr lang="en-US" altLang="ko-KR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geometry_msgs</a:t>
            </a:r>
            <a:r>
              <a:rPr lang="en-US" altLang="ko-KR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en-US" altLang="ko-KR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PoseStamped</a:t>
            </a:r>
            <a:endParaRPr lang="en-US" altLang="ko-KR" sz="17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9014" y="4724261"/>
            <a:ext cx="391164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1-2. </a:t>
            </a:r>
            <a:r>
              <a:rPr lang="ko-KR" altLang="en-US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초기 </a:t>
            </a:r>
            <a:r>
              <a:rPr lang="en-US" altLang="ko-KR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</a:t>
            </a:r>
            <a:r>
              <a:rPr lang="ko-KR" altLang="en-US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와 목표 대상 게시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896072" y="5310162"/>
            <a:ext cx="6643527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시스템을 작동시키기 위해 아래의 두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topic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 </a:t>
            </a:r>
            <a:r>
              <a:rPr lang="en-US" altLang="ko-KR" sz="1700" dirty="0"/>
              <a:t> </a:t>
            </a:r>
            <a:r>
              <a:rPr lang="en-US" altLang="ko-KR" sz="1700" b="1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Subscribes</a:t>
            </a:r>
          </a:p>
          <a:p>
            <a:endParaRPr lang="en-US" altLang="ko-KR" sz="1700" b="1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7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en-US" altLang="ko-KR" sz="17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initialpose</a:t>
            </a:r>
            <a:endParaRPr lang="en-US" altLang="ko-KR" sz="17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17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 /</a:t>
            </a:r>
            <a:r>
              <a:rPr lang="en-US" altLang="ko-KR" sz="17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move_base_simple</a:t>
            </a:r>
            <a:r>
              <a:rPr lang="en-US" altLang="ko-KR" sz="17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/goal 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896072" y="9129889"/>
            <a:ext cx="649112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실행 중 </a:t>
            </a:r>
            <a:r>
              <a:rPr lang="en-US" altLang="ko-KR" sz="17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rviz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2D Pose Estimate 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버튼과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2D </a:t>
            </a:r>
            <a:r>
              <a:rPr lang="en-US" altLang="ko-KR" sz="17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Goal 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버튼을 클릭하면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 </a:t>
            </a:r>
            <a:r>
              <a:rPr lang="en-US" altLang="ko-KR" sz="17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Ros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노드</a:t>
            </a:r>
            <a:r>
              <a:rPr lang="ko-KR" altLang="en-US" sz="1700" b="1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가 데이터를 적절한 형식으로 변환 후 </a:t>
            </a:r>
            <a:r>
              <a:rPr lang="en-US" altLang="ko-KR" sz="1700" b="1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/initial_2d topic </a:t>
            </a:r>
            <a:r>
              <a:rPr lang="ko-KR" altLang="en-US" sz="1700" b="1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 </a:t>
            </a:r>
            <a:r>
              <a:rPr lang="en-US" altLang="ko-KR" sz="1700" b="1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/goal_2d topic</a:t>
            </a:r>
            <a:r>
              <a:rPr lang="ko-KR" altLang="en-US" sz="1700" b="1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</a:t>
            </a:r>
            <a:r>
              <a:rPr lang="en-US" altLang="ko-KR" sz="1700" b="1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Publish</a:t>
            </a:r>
            <a:endParaRPr lang="ko-KR" altLang="en-US" sz="17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2507750" y="4719975"/>
            <a:ext cx="431720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</a:t>
            </a:r>
            <a:r>
              <a:rPr lang="ko-KR" altLang="en-US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9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엔코더를</a:t>
            </a:r>
            <a:r>
              <a:rPr lang="ko-KR" altLang="en-US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이용한 </a:t>
            </a:r>
            <a:r>
              <a:rPr lang="en-US" altLang="ko-KR" sz="19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Odometry</a:t>
            </a:r>
            <a:r>
              <a:rPr lang="en-US" altLang="ko-KR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19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설정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481894" y="2721156"/>
            <a:ext cx="121203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 ROS</a:t>
            </a:r>
            <a:r>
              <a:rPr lang="ko-KR" altLang="en-US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통해 휠 </a:t>
            </a:r>
            <a:r>
              <a:rPr lang="en-US" altLang="ko-KR" sz="4000" b="1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Odometry</a:t>
            </a:r>
            <a:r>
              <a:rPr lang="ko-KR" altLang="en-US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정보를 </a:t>
            </a:r>
            <a:r>
              <a:rPr lang="en-US" altLang="ko-KR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Publish </a:t>
            </a:r>
            <a:r>
              <a:rPr lang="ko-KR" altLang="en-US" sz="4000" b="1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진행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934489" y="3462635"/>
            <a:ext cx="10817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Odometry</a:t>
            </a:r>
            <a:r>
              <a:rPr lang="en-US" altLang="ko-KR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센서를 이용해 시간 경과에 따른 로봇 위치 및 방향의 변화 추정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896072" y="6843919"/>
            <a:ext cx="664352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해당 데이터를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ROS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의 다른 프로그램이 사용할 수 있는 형식으로 변환하는 프로그램 생성</a:t>
            </a:r>
            <a:endParaRPr lang="en-US" altLang="ko-KR" sz="17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887275" y="7536109"/>
            <a:ext cx="6643527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다음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topic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Publish 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하는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ROS 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노드 생성</a:t>
            </a:r>
            <a:endParaRPr lang="en-US" altLang="ko-KR" sz="17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7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7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 initial_2d</a:t>
            </a:r>
            <a:r>
              <a:rPr lang="ko-KR" altLang="en-US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 </a:t>
            </a:r>
            <a:endParaRPr lang="en-US" altLang="ko-KR" sz="17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17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 </a:t>
            </a:r>
            <a:r>
              <a:rPr lang="en-US" altLang="ko-KR" sz="17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goal_2d </a:t>
            </a:r>
            <a:endParaRPr lang="ko-KR" altLang="en-US" sz="17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2590756" y="5251397"/>
            <a:ext cx="560901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엔코더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기반 </a:t>
            </a:r>
            <a:r>
              <a:rPr lang="en-US" altLang="ko-KR" sz="17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Odometry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Publisher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Subscribes 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해주는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topic</a:t>
            </a:r>
          </a:p>
          <a:p>
            <a:endParaRPr lang="en-US" altLang="ko-KR" sz="17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en-US" altLang="ko-KR" sz="17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right_ticks</a:t>
            </a:r>
            <a:endParaRPr lang="en-US" altLang="ko-KR" sz="17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en-US" altLang="ko-KR" sz="17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left_ticks</a:t>
            </a:r>
            <a:r>
              <a:rPr lang="ko-KR" altLang="en-US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  <a:p>
            <a:pPr marL="342900" indent="-342900">
              <a:buAutoNum type="arabicPeriod"/>
            </a:pPr>
            <a:r>
              <a:rPr lang="en-US" altLang="ko-KR" sz="17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/initial_2d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2590756" y="7227957"/>
            <a:ext cx="5697244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아래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topic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은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‘Publish </a:t>
            </a:r>
            <a:r>
              <a:rPr lang="en-US" altLang="ko-KR" sz="17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Odomery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data’</a:t>
            </a:r>
            <a:r>
              <a:rPr lang="ko-KR" altLang="en-US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</a:t>
            </a:r>
            <a:r>
              <a:rPr lang="en-US" altLang="ko-KR" sz="17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Publisher</a:t>
            </a:r>
            <a:endParaRPr lang="en-US" altLang="ko-KR" sz="17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2614702" y="8321814"/>
            <a:ext cx="425783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Published Topic: </a:t>
            </a:r>
            <a:r>
              <a:rPr lang="en-US" altLang="ko-KR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en-US" altLang="ko-KR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odom_data_euler</a:t>
            </a:r>
            <a:endParaRPr lang="en-US" altLang="ko-KR" sz="17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605140" y="8675757"/>
            <a:ext cx="559520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Type: </a:t>
            </a:r>
            <a:r>
              <a:rPr lang="en-US" altLang="ko-KR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nav_msgs</a:t>
            </a:r>
            <a:r>
              <a:rPr lang="en-US" altLang="ko-KR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en-US" altLang="ko-KR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Odomerty</a:t>
            </a:r>
            <a:endParaRPr lang="en-US" altLang="ko-KR" sz="17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2614702" y="9160572"/>
            <a:ext cx="4193712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Published Topic: </a:t>
            </a:r>
            <a:r>
              <a:rPr lang="en-US" altLang="ko-KR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en-US" altLang="ko-KR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odom_data_quat</a:t>
            </a:r>
            <a:endParaRPr lang="en-US" altLang="ko-KR" sz="17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2614702" y="9501363"/>
            <a:ext cx="5595203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Type: </a:t>
            </a:r>
            <a:r>
              <a:rPr lang="en-US" altLang="ko-KR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nav_msgs</a:t>
            </a:r>
            <a:r>
              <a:rPr lang="en-US" altLang="ko-KR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/</a:t>
            </a:r>
            <a:r>
              <a:rPr lang="en-US" altLang="ko-KR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Odomerty</a:t>
            </a:r>
            <a:endParaRPr lang="en-US" altLang="ko-KR" sz="1700" dirty="0">
              <a:solidFill>
                <a:schemeClr val="tx1">
                  <a:lumMod val="50000"/>
                  <a:lumOff val="50000"/>
                </a:schemeClr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2614702" y="7913757"/>
            <a:ext cx="342914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방향과 회전을 나타내는 </a:t>
            </a:r>
            <a:r>
              <a:rPr lang="en-US" altLang="ko-KR" sz="1700" b="1" dirty="0">
                <a:solidFill>
                  <a:srgbClr val="0070C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topic</a:t>
            </a:r>
            <a:endParaRPr lang="ko-KR" altLang="en-US" sz="1700" dirty="0">
              <a:solidFill>
                <a:srgbClr val="0070C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-1874623" y="1200867"/>
            <a:ext cx="8843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Navigation</a:t>
            </a:r>
          </a:p>
          <a:p>
            <a:pPr algn="ctr"/>
            <a:r>
              <a:rPr lang="ko-KR" altLang="en-US" sz="5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진행</a:t>
            </a:r>
            <a:endParaRPr lang="en-US" altLang="ko-KR" sz="50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972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1006"/>
          <p:cNvGrpSpPr/>
          <p:nvPr/>
        </p:nvGrpSpPr>
        <p:grpSpPr>
          <a:xfrm>
            <a:off x="-248803" y="-2713053"/>
            <a:ext cx="18741214" cy="4648200"/>
            <a:chOff x="-180830" y="6799520"/>
            <a:chExt cx="18741214" cy="3722649"/>
          </a:xfrm>
        </p:grpSpPr>
        <p:pic>
          <p:nvPicPr>
            <p:cNvPr id="70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0830" y="6799520"/>
              <a:ext cx="18741214" cy="372264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40962" y="445631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Rviz</a:t>
            </a:r>
            <a:r>
              <a:rPr lang="en-US" altLang="ko-KR" sz="6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6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 후 좌표 설정</a:t>
            </a:r>
          </a:p>
        </p:txBody>
      </p:sp>
      <p:pic>
        <p:nvPicPr>
          <p:cNvPr id="960" name="그림 95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" t="6083" r="57317" b="1253"/>
          <a:stretch/>
        </p:blipFill>
        <p:spPr>
          <a:xfrm>
            <a:off x="0" y="1935147"/>
            <a:ext cx="5016857" cy="4174347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2" t="6655" r="10222" b="5042"/>
          <a:stretch/>
        </p:blipFill>
        <p:spPr>
          <a:xfrm>
            <a:off x="3591715" y="6109494"/>
            <a:ext cx="5016856" cy="41916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24270" t="51289" r="25843" b="6531"/>
          <a:stretch/>
        </p:blipFill>
        <p:spPr>
          <a:xfrm>
            <a:off x="2590800" y="4481847"/>
            <a:ext cx="2426057" cy="1627647"/>
          </a:xfrm>
          <a:prstGeom prst="rect">
            <a:avLst/>
          </a:prstGeom>
        </p:spPr>
      </p:pic>
      <p:grpSp>
        <p:nvGrpSpPr>
          <p:cNvPr id="73" name="그룹 1002"/>
          <p:cNvGrpSpPr/>
          <p:nvPr/>
        </p:nvGrpSpPr>
        <p:grpSpPr>
          <a:xfrm>
            <a:off x="4953000" y="6057900"/>
            <a:ext cx="21488400" cy="92197"/>
            <a:chOff x="1503961" y="8997189"/>
            <a:chExt cx="6120874" cy="92197"/>
          </a:xfrm>
        </p:grpSpPr>
        <p:pic>
          <p:nvPicPr>
            <p:cNvPr id="74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3961" y="8997189"/>
              <a:ext cx="6120874" cy="92197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24324" t="20086" r="41287" b="51085"/>
          <a:stretch/>
        </p:blipFill>
        <p:spPr>
          <a:xfrm>
            <a:off x="6182514" y="8758050"/>
            <a:ext cx="2426057" cy="1538475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5217932" y="2393751"/>
            <a:ext cx="4326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1.</a:t>
            </a:r>
            <a:r>
              <a:rPr lang="ko-KR" altLang="en-US" sz="28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로봇의 초기 </a:t>
            </a:r>
            <a:r>
              <a:rPr lang="en-US" altLang="ko-KR" sz="28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 </a:t>
            </a:r>
            <a:r>
              <a:rPr lang="ko-KR" altLang="en-US" sz="28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설정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8809646" y="6667500"/>
            <a:ext cx="3690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2.</a:t>
            </a:r>
            <a:r>
              <a:rPr lang="ko-KR" altLang="en-US" sz="28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로봇의 목적지 설정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292724" y="3342293"/>
            <a:ext cx="1230947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Rviz</a:t>
            </a:r>
            <a:r>
              <a:rPr lang="en-US" altLang="ko-KR" sz="25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5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 후 </a:t>
            </a:r>
            <a:r>
              <a:rPr lang="en-US" altLang="ko-KR" sz="25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2D Pose Estimate </a:t>
            </a:r>
            <a:r>
              <a:rPr lang="ko-KR" altLang="en-US" sz="25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버튼을 눌러 초기의 </a:t>
            </a:r>
            <a:r>
              <a:rPr lang="en-US" altLang="ko-KR" sz="25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 </a:t>
            </a:r>
            <a:r>
              <a:rPr lang="ko-KR" altLang="en-US" sz="25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좌표 값 설정</a:t>
            </a:r>
            <a:endParaRPr lang="en-US" altLang="ko-KR" sz="25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303760" y="4152900"/>
            <a:ext cx="1276667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로봇의 </a:t>
            </a:r>
            <a:r>
              <a:rPr lang="en-US" altLang="ko-KR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</a:t>
            </a:r>
            <a:r>
              <a:rPr lang="ko-KR" altLang="en-US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설정</a:t>
            </a:r>
            <a:endParaRPr lang="en-US" altLang="ko-KR" sz="2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Navigation</a:t>
            </a:r>
            <a:r>
              <a:rPr lang="ko-KR" altLang="en-US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stack</a:t>
            </a:r>
            <a:r>
              <a:rPr lang="ko-KR" altLang="en-US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에서 사용하는 </a:t>
            </a:r>
            <a:r>
              <a:rPr lang="en-US" altLang="ko-KR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localization system</a:t>
            </a:r>
            <a:r>
              <a:rPr lang="ko-KR" altLang="en-US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초기화</a:t>
            </a:r>
            <a:endParaRPr lang="en-US" altLang="ko-KR" sz="25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884438" y="7449961"/>
            <a:ext cx="917496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Rviz</a:t>
            </a:r>
            <a:r>
              <a:rPr lang="en-US" altLang="ko-KR" sz="25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5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실행 후 </a:t>
            </a:r>
            <a:r>
              <a:rPr lang="en-US" altLang="ko-KR" sz="25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2D </a:t>
            </a:r>
            <a:r>
              <a:rPr lang="en-US" altLang="ko-KR" sz="2500" b="1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</a:t>
            </a:r>
            <a:r>
              <a:rPr lang="en-US" altLang="ko-KR" sz="25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Goal </a:t>
            </a:r>
            <a:r>
              <a:rPr lang="ko-KR" altLang="en-US" sz="2500" b="1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버튼을 눌러서 목적지 좌표 값 설정</a:t>
            </a:r>
            <a:endParaRPr lang="en-US" altLang="ko-KR" sz="25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884439" y="8454265"/>
            <a:ext cx="91749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로봇을 원하는 설정 값으로 </a:t>
            </a:r>
            <a:r>
              <a:rPr lang="en-US" altLang="ko-KR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</a:t>
            </a:r>
          </a:p>
          <a:p>
            <a:r>
              <a:rPr lang="ko-KR" altLang="en-US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en-US" altLang="ko-KR" sz="25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Navigation</a:t>
            </a:r>
            <a:r>
              <a:rPr lang="ko-KR" altLang="en-US" sz="2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이용하여 목표지점으로 이동</a:t>
            </a:r>
            <a:endParaRPr lang="en-US" altLang="ko-KR" sz="2500" b="1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766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44600" y="-76831"/>
            <a:ext cx="4513312" cy="10566146"/>
            <a:chOff x="14910924" y="-76831"/>
            <a:chExt cx="3546988" cy="10566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924" y="-76831"/>
              <a:ext cx="3546988" cy="10566146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3529878" y="4144413"/>
            <a:ext cx="53427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lang="ko-KR" altLang="en-US" sz="44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</a:t>
            </a:r>
            <a:endParaRPr lang="en-US" altLang="ko-KR" sz="4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자율 주행 로봇</a:t>
            </a:r>
            <a:endParaRPr lang="en-US" altLang="ko-KR" sz="4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시스템 진행 현황 </a:t>
            </a:r>
            <a:endParaRPr lang="ko-KR" altLang="en-US" sz="4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600" y="556195"/>
            <a:ext cx="5334000" cy="12926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원격제어</a:t>
            </a:r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Rqt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통한 방향 제어</a:t>
            </a:r>
            <a:endParaRPr lang="en-US" altLang="ko-KR" sz="24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제어기를 통한 속도 제어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252" y="556195"/>
            <a:ext cx="5449626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Cartographer 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지도 제작</a:t>
            </a:r>
            <a:endParaRPr lang="en-US" altLang="ko-KR" sz="24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82111" y="8407715"/>
            <a:ext cx="5449626" cy="12926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Navigation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Odometry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통한 위치 방향 인식</a:t>
            </a:r>
            <a:endParaRPr lang="en-US" altLang="ko-KR" sz="24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초기 </a:t>
            </a:r>
            <a:r>
              <a:rPr lang="en-US" altLang="ko-KR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설정</a:t>
            </a:r>
            <a:r>
              <a:rPr lang="en-US" altLang="ko-KR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목표 지점 설정</a:t>
            </a:r>
            <a:endParaRPr lang="en-US" altLang="ko-KR" sz="24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552700"/>
            <a:ext cx="4267200" cy="5031374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cxnSp>
        <p:nvCxnSpPr>
          <p:cNvPr id="7" name="꺾인 연결선 6"/>
          <p:cNvCxnSpPr>
            <a:stCxn id="15" idx="2"/>
            <a:endCxn id="9" idx="3"/>
          </p:cNvCxnSpPr>
          <p:nvPr/>
        </p:nvCxnSpPr>
        <p:spPr>
          <a:xfrm rot="5400000">
            <a:off x="8218202" y="2481524"/>
            <a:ext cx="3588862" cy="1584865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35" idx="2"/>
          </p:cNvCxnSpPr>
          <p:nvPr/>
        </p:nvCxnSpPr>
        <p:spPr>
          <a:xfrm rot="16200000" flipH="1">
            <a:off x="3531491" y="1593966"/>
            <a:ext cx="1073175" cy="1582956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24270" t="51289" r="25843" b="6531"/>
          <a:stretch/>
        </p:blipFill>
        <p:spPr>
          <a:xfrm>
            <a:off x="10013039" y="6633582"/>
            <a:ext cx="2045929" cy="137261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24324" t="20086" r="41287" b="51085"/>
          <a:stretch/>
        </p:blipFill>
        <p:spPr>
          <a:xfrm>
            <a:off x="11092649" y="5498086"/>
            <a:ext cx="2022507" cy="128256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7395" y="3710062"/>
            <a:ext cx="2404678" cy="868702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꺾인 연결선 10"/>
          <p:cNvCxnSpPr>
            <a:stCxn id="16" idx="1"/>
            <a:endCxn id="9" idx="2"/>
          </p:cNvCxnSpPr>
          <p:nvPr/>
        </p:nvCxnSpPr>
        <p:spPr>
          <a:xfrm rot="10800000">
            <a:off x="7086601" y="7584074"/>
            <a:ext cx="995511" cy="1469972"/>
          </a:xfrm>
          <a:prstGeom prst="bent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8039" y="4913311"/>
            <a:ext cx="4231729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차체 제작</a:t>
            </a:r>
            <a:r>
              <a:rPr lang="en-US" altLang="ko-KR" sz="32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2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 내부 구성</a:t>
            </a:r>
            <a:endParaRPr lang="en-US" altLang="ko-KR" sz="4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25" name="꺾인 연결선 24"/>
          <p:cNvCxnSpPr>
            <a:stCxn id="24" idx="0"/>
          </p:cNvCxnSpPr>
          <p:nvPr/>
        </p:nvCxnSpPr>
        <p:spPr>
          <a:xfrm rot="5400000" flipH="1" flipV="1">
            <a:off x="3242282" y="3296037"/>
            <a:ext cx="768897" cy="246565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0122402-075E-34B8-23EC-0C38D06F67B9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6584" y="2773492"/>
            <a:ext cx="1990663" cy="2139818"/>
          </a:xfrm>
          <a:prstGeom prst="rect">
            <a:avLst/>
          </a:prstGeom>
          <a:ln>
            <a:noFill/>
          </a:ln>
        </p:spPr>
      </p:pic>
      <p:sp>
        <p:nvSpPr>
          <p:cNvPr id="38" name="TextBox 37"/>
          <p:cNvSpPr txBox="1"/>
          <p:nvPr/>
        </p:nvSpPr>
        <p:spPr>
          <a:xfrm>
            <a:off x="399387" y="8919652"/>
            <a:ext cx="5449626" cy="5539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사물 인식</a:t>
            </a:r>
            <a:endParaRPr lang="en-US" altLang="ko-KR" sz="24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9" name="꺾인 연결선 38"/>
          <p:cNvCxnSpPr>
            <a:stCxn id="38" idx="0"/>
          </p:cNvCxnSpPr>
          <p:nvPr/>
        </p:nvCxnSpPr>
        <p:spPr>
          <a:xfrm rot="5400000" flipH="1" flipV="1">
            <a:off x="2895565" y="6862217"/>
            <a:ext cx="2286070" cy="1828800"/>
          </a:xfrm>
          <a:prstGeom prst="bentConnector3">
            <a:avLst>
              <a:gd name="adj1" fmla="val 99443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 descr="디바이스마트,오픈소스/코딩교육 &gt; 인텔 로보틱스 &gt; RealSense,Intel RealSense,Intel® RealSense™ Depth Camera D435i (82635D435IDK5P,82635D435IDKMP),[국내 대리점 정품] 인텔 리얼센스 심도 카메라 D435i / BMI055 관성 측정 장치 / 심도 해상도 : 1280x720 / 82635D435IDK5P / 82635D435IDK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10" y="6268071"/>
            <a:ext cx="2000568" cy="200056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211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A4C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7477" y="3657026"/>
            <a:ext cx="7207678" cy="19538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27411" y="2652248"/>
            <a:ext cx="6089236" cy="92197"/>
            <a:chOff x="13827411" y="2652248"/>
            <a:chExt cx="6089236" cy="9219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3827411" y="2652248"/>
              <a:ext cx="6089236" cy="921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19528" y="7079752"/>
            <a:ext cx="6089236" cy="92197"/>
            <a:chOff x="-1519528" y="7079752"/>
            <a:chExt cx="6089236" cy="9219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-1519528" y="7079752"/>
              <a:ext cx="6089236" cy="92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899" y="-145867"/>
            <a:ext cx="614646" cy="10504570"/>
            <a:chOff x="-147899" y="-145867"/>
            <a:chExt cx="614646" cy="105045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899" y="-145867"/>
              <a:ext cx="614646" cy="105045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81873" y="1370276"/>
            <a:ext cx="8282353" cy="92197"/>
            <a:chOff x="10281873" y="1370276"/>
            <a:chExt cx="8282353" cy="921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1873" y="1370276"/>
              <a:ext cx="8282353" cy="9219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00200" y="2628900"/>
            <a:ext cx="731520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설계 </a:t>
            </a:r>
            <a:r>
              <a:rPr lang="ko-KR" altLang="en-US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목적</a:t>
            </a:r>
            <a:endParaRPr lang="en-US" altLang="ko-KR" sz="3000" dirty="0" smtClean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14350" indent="-514350">
              <a:buAutoNum type="arabicPeriod"/>
            </a:pPr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14350" indent="-514350">
              <a:buAutoNum type="arabicPeriod"/>
            </a:pPr>
            <a:r>
              <a:rPr lang="en-US" altLang="ko-KR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lang="ko-KR" altLang="en-US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 자율 주행 로봇 시스템 진행 현황</a:t>
            </a:r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14350" indent="-514350">
              <a:buAutoNum type="arabicPeriod"/>
            </a:pPr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바퀴 속도 차이 문제점 분석</a:t>
            </a:r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4.</a:t>
            </a:r>
            <a:r>
              <a:rPr lang="en-US" altLang="ko-KR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바퀴 속도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방향 제어</a:t>
            </a:r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514350" indent="-514350">
              <a:buAutoNum type="arabicPeriod"/>
            </a:pPr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</a:t>
            </a:r>
            <a:r>
              <a:rPr lang="en-US" altLang="ko-KR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SLAM</a:t>
            </a:r>
          </a:p>
          <a:p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6</a:t>
            </a:r>
            <a:r>
              <a:rPr lang="en-US" altLang="ko-KR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Navigation</a:t>
            </a:r>
          </a:p>
          <a:p>
            <a:pPr marL="514350" indent="-514350">
              <a:buAutoNum type="arabicPeriod"/>
            </a:pPr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7</a:t>
            </a:r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 </a:t>
            </a:r>
            <a:r>
              <a:rPr lang="en-US" altLang="ko-KR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</a:t>
            </a:r>
            <a:r>
              <a:rPr lang="ko-KR" altLang="en-US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 </a:t>
            </a:r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자율 주행 로봇 시스템 진행 </a:t>
            </a:r>
            <a:r>
              <a:rPr lang="ko-KR" altLang="en-US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현황</a:t>
            </a:r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026" name="Picture 2" descr="자율주행 자동차, 완전 자율주행에 도전하다 – Sciencetim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094" y="2215773"/>
            <a:ext cx="7992906" cy="536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0200" y="894148"/>
            <a:ext cx="5791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Contents</a:t>
            </a:r>
            <a:endParaRPr lang="ko-KR" altLang="en-US" sz="8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45812" y="-76831"/>
            <a:ext cx="3546988" cy="10566146"/>
            <a:chOff x="14910924" y="-76831"/>
            <a:chExt cx="3546988" cy="10566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924" y="-76831"/>
              <a:ext cx="3546988" cy="105661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9486" y="8997188"/>
            <a:ext cx="16644886" cy="128968"/>
            <a:chOff x="-109485" y="8997188"/>
            <a:chExt cx="9000000" cy="1289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9485" y="8997188"/>
              <a:ext cx="9000000" cy="12896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685800" y="495300"/>
            <a:ext cx="1341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설계 목적</a:t>
            </a:r>
            <a:endParaRPr lang="ko-KR" altLang="en-US" sz="5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977" y="1922585"/>
            <a:ext cx="13944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spc="-1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현대 사회에서 적용 할 수 있는 자율주행 로봇 설계 및 제작</a:t>
            </a:r>
            <a:endParaRPr lang="ko-KR" altLang="en-US" sz="35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2871438"/>
            <a:ext cx="13944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spc="-1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로봇에 관한 지식을 얻어 더욱 발전된 로봇 제작</a:t>
            </a:r>
            <a:endParaRPr lang="ko-KR" altLang="en-US" sz="35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800" y="4735949"/>
            <a:ext cx="13944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spc="-15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상용화 로봇과 달리 </a:t>
            </a:r>
            <a:r>
              <a:rPr lang="ko-KR" altLang="en-US" sz="3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원하는 구성의 센서</a:t>
            </a:r>
            <a:r>
              <a:rPr lang="en-US" altLang="ko-KR" sz="3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3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모터 기능을 추가하여 다양한 작업 수행</a:t>
            </a:r>
            <a:endParaRPr lang="ko-KR" altLang="en-US" sz="35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" y="3837982"/>
            <a:ext cx="13944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5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전기 회로 구성 및 프로그래밍을 통해 로봇 동작 제어</a:t>
            </a:r>
          </a:p>
        </p:txBody>
      </p:sp>
      <p:pic>
        <p:nvPicPr>
          <p:cNvPr id="1026" name="Picture 2" descr="키워드상식] 자율주행자동차란 무엇인가요? - 데일리팝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5" b="19356"/>
          <a:stretch/>
        </p:blipFill>
        <p:spPr bwMode="auto">
          <a:xfrm>
            <a:off x="8284967" y="5796788"/>
            <a:ext cx="676084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00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944600" y="-76831"/>
            <a:ext cx="4513312" cy="10566146"/>
            <a:chOff x="14910924" y="-76831"/>
            <a:chExt cx="3546988" cy="10566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924" y="-76831"/>
              <a:ext cx="3546988" cy="10566146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13529878" y="4144413"/>
            <a:ext cx="53427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</a:t>
            </a:r>
            <a:r>
              <a:rPr lang="ko-KR" altLang="en-US" sz="44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</a:t>
            </a:r>
            <a:endParaRPr lang="en-US" altLang="ko-KR" sz="4400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자율 주행 로봇</a:t>
            </a:r>
            <a:endParaRPr lang="en-US" altLang="ko-KR" sz="4400" dirty="0" smtClean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시스템 진행 현황 </a:t>
            </a:r>
            <a:endParaRPr lang="ko-KR" altLang="en-US" sz="4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600" y="556195"/>
            <a:ext cx="5334000" cy="12926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원격제어</a:t>
            </a:r>
            <a:endParaRPr lang="en-US" altLang="ko-KR" sz="3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Rqt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통한 방향 제어</a:t>
            </a:r>
            <a:endParaRPr lang="en-US" altLang="ko-KR" sz="24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제어기를 통한 속도 제어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80252" y="556195"/>
            <a:ext cx="5449626" cy="92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SLAM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Cartographer 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지도 제작</a:t>
            </a:r>
            <a:endParaRPr lang="en-US" altLang="ko-KR" sz="24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82111" y="8407715"/>
            <a:ext cx="5449626" cy="12926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Navigation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Odometry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를 통한 위치 방향 인식</a:t>
            </a:r>
            <a:endParaRPr lang="en-US" altLang="ko-KR" sz="24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초기 </a:t>
            </a:r>
            <a:r>
              <a:rPr lang="en-US" altLang="ko-KR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pose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설정</a:t>
            </a:r>
            <a:r>
              <a:rPr lang="en-US" altLang="ko-KR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목표 지점 설정</a:t>
            </a:r>
            <a:endParaRPr lang="en-US" altLang="ko-KR" sz="24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552700"/>
            <a:ext cx="4267200" cy="5031374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cxnSp>
        <p:nvCxnSpPr>
          <p:cNvPr id="7" name="꺾인 연결선 6"/>
          <p:cNvCxnSpPr>
            <a:stCxn id="15" idx="2"/>
            <a:endCxn id="9" idx="3"/>
          </p:cNvCxnSpPr>
          <p:nvPr/>
        </p:nvCxnSpPr>
        <p:spPr>
          <a:xfrm rot="5400000">
            <a:off x="8218202" y="2481524"/>
            <a:ext cx="3588862" cy="1584865"/>
          </a:xfrm>
          <a:prstGeom prst="bent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35" idx="2"/>
          </p:cNvCxnSpPr>
          <p:nvPr/>
        </p:nvCxnSpPr>
        <p:spPr>
          <a:xfrm rot="16200000" flipH="1">
            <a:off x="3531491" y="1593966"/>
            <a:ext cx="1073175" cy="1582956"/>
          </a:xfrm>
          <a:prstGeom prst="bent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l="24270" t="51289" r="25843" b="6531"/>
          <a:stretch/>
        </p:blipFill>
        <p:spPr>
          <a:xfrm>
            <a:off x="10013039" y="6633582"/>
            <a:ext cx="2045929" cy="1372618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rcRect l="24324" t="20086" r="41287" b="51085"/>
          <a:stretch/>
        </p:blipFill>
        <p:spPr>
          <a:xfrm>
            <a:off x="11092649" y="5498086"/>
            <a:ext cx="2022507" cy="128256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7395" y="3710062"/>
            <a:ext cx="2404678" cy="868702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꺾인 연결선 10"/>
          <p:cNvCxnSpPr>
            <a:stCxn id="16" idx="1"/>
            <a:endCxn id="9" idx="2"/>
          </p:cNvCxnSpPr>
          <p:nvPr/>
        </p:nvCxnSpPr>
        <p:spPr>
          <a:xfrm rot="10800000">
            <a:off x="7086601" y="7584074"/>
            <a:ext cx="995511" cy="1469972"/>
          </a:xfrm>
          <a:prstGeom prst="bentConnector2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8039" y="4913311"/>
            <a:ext cx="4231729" cy="584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차체 제작</a:t>
            </a:r>
            <a:r>
              <a:rPr lang="en-US" altLang="ko-KR" sz="32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32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및 내부 구성</a:t>
            </a:r>
            <a:endParaRPr lang="en-US" altLang="ko-KR" sz="40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25" name="꺾인 연결선 24"/>
          <p:cNvCxnSpPr>
            <a:stCxn id="24" idx="0"/>
          </p:cNvCxnSpPr>
          <p:nvPr/>
        </p:nvCxnSpPr>
        <p:spPr>
          <a:xfrm rot="5400000" flipH="1" flipV="1">
            <a:off x="3242282" y="3296037"/>
            <a:ext cx="768897" cy="2465652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10122402-075E-34B8-23EC-0C38D06F67B9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6584" y="2773492"/>
            <a:ext cx="1990663" cy="2139818"/>
          </a:xfrm>
          <a:prstGeom prst="rect">
            <a:avLst/>
          </a:prstGeom>
          <a:ln>
            <a:noFill/>
          </a:ln>
        </p:spPr>
      </p:pic>
      <p:sp>
        <p:nvSpPr>
          <p:cNvPr id="38" name="TextBox 37"/>
          <p:cNvSpPr txBox="1"/>
          <p:nvPr/>
        </p:nvSpPr>
        <p:spPr>
          <a:xfrm>
            <a:off x="399387" y="8919652"/>
            <a:ext cx="5449626" cy="5539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사물 인식</a:t>
            </a:r>
            <a:endParaRPr lang="en-US" altLang="ko-KR" sz="24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39" name="꺾인 연결선 38"/>
          <p:cNvCxnSpPr>
            <a:stCxn id="38" idx="0"/>
          </p:cNvCxnSpPr>
          <p:nvPr/>
        </p:nvCxnSpPr>
        <p:spPr>
          <a:xfrm rot="5400000" flipH="1" flipV="1">
            <a:off x="2895565" y="6862217"/>
            <a:ext cx="2286070" cy="1828800"/>
          </a:xfrm>
          <a:prstGeom prst="bentConnector3">
            <a:avLst>
              <a:gd name="adj1" fmla="val 99443"/>
            </a:avLst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929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188" y="-1730909"/>
            <a:ext cx="6300120" cy="9770009"/>
            <a:chOff x="1070188" y="-1746959"/>
            <a:chExt cx="6300120" cy="9770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0188" y="-1746959"/>
              <a:ext cx="6300120" cy="97700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-201652" y="852726"/>
            <a:ext cx="8843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바퀴 속도 차이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BB119-AA91-975D-2E19-AEF59821BA1D}"/>
              </a:ext>
            </a:extLst>
          </p:cNvPr>
          <p:cNvSpPr txBox="1"/>
          <p:nvPr/>
        </p:nvSpPr>
        <p:spPr>
          <a:xfrm>
            <a:off x="10621014" y="4446825"/>
            <a:ext cx="464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한 바퀴당 발생하는 펄스 수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&gt;</a:t>
            </a:r>
            <a:endParaRPr lang="ko-KR" altLang="en-US" sz="22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6BDDFF-9D3C-3B18-B05D-F0010A08E607}"/>
              </a:ext>
            </a:extLst>
          </p:cNvPr>
          <p:cNvSpPr txBox="1"/>
          <p:nvPr/>
        </p:nvSpPr>
        <p:spPr>
          <a:xfrm>
            <a:off x="10670705" y="8979813"/>
            <a:ext cx="464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초당 발생하는 펄스 수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속도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22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그림 5" descr="텍스트, 인간의 얼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21F1775-B05D-ACE0-61D6-B5E4530DAF76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27778" r="27881" b="47037"/>
          <a:stretch/>
        </p:blipFill>
        <p:spPr>
          <a:xfrm>
            <a:off x="8625114" y="1172354"/>
            <a:ext cx="8640000" cy="3240000"/>
          </a:xfrm>
          <a:prstGeom prst="rect">
            <a:avLst/>
          </a:prstGeom>
          <a:ln w="38100" cap="sq">
            <a:solidFill>
              <a:schemeClr val="tx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 descr="텍스트, 인간의 얼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13111CA-D8FB-97B3-88FF-E81388D03613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6" t="27778" r="37280" b="49259"/>
          <a:stretch/>
        </p:blipFill>
        <p:spPr>
          <a:xfrm>
            <a:off x="8610600" y="5705342"/>
            <a:ext cx="8640000" cy="3240000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1438948" y="4240369"/>
            <a:ext cx="5562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초당 발생하는 펄스 수</a:t>
            </a:r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속도 측정 시 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차이 발생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4313E1-97A6-6003-9C30-F1837B5C9586}"/>
              </a:ext>
            </a:extLst>
          </p:cNvPr>
          <p:cNvSpPr/>
          <p:nvPr/>
        </p:nvSpPr>
        <p:spPr>
          <a:xfrm>
            <a:off x="1438948" y="5792569"/>
            <a:ext cx="5562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속도 차이 원인 파악을 위한</a:t>
            </a:r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배선도</a:t>
            </a:r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</a:p>
          <a:p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구성 장치 점검 실시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86E009-4514-EDFA-02C1-679285866A40}"/>
              </a:ext>
            </a:extLst>
          </p:cNvPr>
          <p:cNvSpPr/>
          <p:nvPr/>
        </p:nvSpPr>
        <p:spPr>
          <a:xfrm>
            <a:off x="1438948" y="2817938"/>
            <a:ext cx="5562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spc="-15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각 모터에 동일한 </a:t>
            </a:r>
            <a:r>
              <a:rPr lang="en-US" altLang="ko-KR" sz="2500" spc="-15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PWM</a:t>
            </a:r>
            <a:r>
              <a:rPr lang="ko-KR" altLang="en-US" sz="2500" spc="-15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값을 입력했을 때</a:t>
            </a:r>
            <a:endParaRPr lang="en-US" altLang="ko-KR" sz="2500" spc="-15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500" spc="-15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한 바퀴당 발생하는 펄스 값 차이 발생</a:t>
            </a:r>
            <a:endParaRPr lang="en-US" altLang="ko-KR" sz="2500" spc="-15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55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75C09A07-BE9E-DC76-7AFC-EDFFB5B45BBB}"/>
              </a:ext>
            </a:extLst>
          </p:cNvPr>
          <p:cNvGrpSpPr/>
          <p:nvPr/>
        </p:nvGrpSpPr>
        <p:grpSpPr>
          <a:xfrm>
            <a:off x="15045812" y="-76831"/>
            <a:ext cx="3546988" cy="10566146"/>
            <a:chOff x="14910924" y="-76831"/>
            <a:chExt cx="3546988" cy="10566146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D42828D9-CB27-0DED-19F5-775FC56AF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924" y="-76831"/>
              <a:ext cx="3546988" cy="10566146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16A79F0E-BA0F-8DA2-240B-AE4EB1EDD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00" y="271443"/>
            <a:ext cx="10080000" cy="974885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4401800" y="4635669"/>
            <a:ext cx="4589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배선도</a:t>
            </a:r>
          </a:p>
        </p:txBody>
      </p:sp>
      <p:cxnSp>
        <p:nvCxnSpPr>
          <p:cNvPr id="62" name="직선 연결선 61"/>
          <p:cNvCxnSpPr/>
          <p:nvPr/>
        </p:nvCxnSpPr>
        <p:spPr>
          <a:xfrm>
            <a:off x="11125202" y="431497"/>
            <a:ext cx="7200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935868" y="250841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GND</a:t>
            </a:r>
            <a:endParaRPr lang="ko-KR" altLang="en-US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932693" y="679334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12V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11129974" y="1296000"/>
            <a:ext cx="720000" cy="0"/>
          </a:xfrm>
          <a:prstGeom prst="line">
            <a:avLst/>
          </a:prstGeom>
          <a:ln w="101600">
            <a:solidFill>
              <a:srgbClr val="3E8A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1939125" y="1074757"/>
            <a:ext cx="287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ENCODER LEFT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11125200" y="864000"/>
            <a:ext cx="720000" cy="0"/>
          </a:xfrm>
          <a:prstGeom prst="line">
            <a:avLst/>
          </a:prstGeom>
          <a:ln w="101600">
            <a:solidFill>
              <a:srgbClr val="BC0A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1932693" y="1540423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ENCODER RIGHT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11125202" y="2160000"/>
            <a:ext cx="720000" cy="0"/>
          </a:xfrm>
          <a:prstGeom prst="line">
            <a:avLst/>
          </a:prstGeom>
          <a:ln w="101600">
            <a:solidFill>
              <a:srgbClr val="9C6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1939125" y="1975334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Vcc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(5V)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71" name="직선 연결선 70"/>
          <p:cNvCxnSpPr/>
          <p:nvPr/>
        </p:nvCxnSpPr>
        <p:spPr>
          <a:xfrm>
            <a:off x="11136114" y="2592000"/>
            <a:ext cx="720000" cy="0"/>
          </a:xfrm>
          <a:prstGeom prst="line">
            <a:avLst/>
          </a:prstGeom>
          <a:ln w="101600">
            <a:solidFill>
              <a:srgbClr val="8537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1979656" y="2410245"/>
            <a:ext cx="278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모터 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±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11125200" y="1728000"/>
            <a:ext cx="720000" cy="0"/>
          </a:xfrm>
          <a:prstGeom prst="line">
            <a:avLst/>
          </a:prstGeom>
          <a:ln w="101600">
            <a:solidFill>
              <a:srgbClr val="F26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표 73"/>
          <p:cNvGraphicFramePr>
            <a:graphicFrameLocks noGrp="1"/>
          </p:cNvGraphicFramePr>
          <p:nvPr/>
        </p:nvGraphicFramePr>
        <p:xfrm>
          <a:off x="10562093" y="5695055"/>
          <a:ext cx="4263854" cy="416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451">
                  <a:extLst>
                    <a:ext uri="{9D8B030D-6E8A-4147-A177-3AD203B41FA5}">
                      <a16:colId xmlns:a16="http://schemas.microsoft.com/office/drawing/2014/main" val="2826872564"/>
                    </a:ext>
                  </a:extLst>
                </a:gridCol>
                <a:gridCol w="2950403">
                  <a:extLst>
                    <a:ext uri="{9D8B030D-6E8A-4147-A177-3AD203B41FA5}">
                      <a16:colId xmlns:a16="http://schemas.microsoft.com/office/drawing/2014/main" val="1755345707"/>
                    </a:ext>
                  </a:extLst>
                </a:gridCol>
              </a:tblGrid>
              <a:tr h="397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UNO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L298N</a:t>
                      </a:r>
                      <a:endParaRPr lang="ko-KR" altLang="en-US" sz="20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2633418"/>
                  </a:ext>
                </a:extLst>
              </a:tr>
              <a:tr h="376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ENCODER LEFT A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849786"/>
                  </a:ext>
                </a:extLst>
              </a:tr>
              <a:tr h="376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4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ENCODER LEFT B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3606795"/>
                  </a:ext>
                </a:extLst>
              </a:tr>
              <a:tr h="376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ENCODER RIGHT A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144238"/>
                  </a:ext>
                </a:extLst>
              </a:tr>
              <a:tr h="376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11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ENCODER RIGHT B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99339"/>
                  </a:ext>
                </a:extLst>
              </a:tr>
              <a:tr h="376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9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ENA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150372"/>
                  </a:ext>
                </a:extLst>
              </a:tr>
              <a:tr h="376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5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IN1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8598422"/>
                  </a:ext>
                </a:extLst>
              </a:tr>
              <a:tr h="376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6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IN2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253052"/>
                  </a:ext>
                </a:extLst>
              </a:tr>
              <a:tr h="376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10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ENB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755253"/>
                  </a:ext>
                </a:extLst>
              </a:tr>
              <a:tr h="376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7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IN3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5460449"/>
                  </a:ext>
                </a:extLst>
              </a:tr>
              <a:tr h="3763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8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IN4</a:t>
                      </a:r>
                      <a:endParaRPr lang="ko-KR" altLang="en-US" sz="1800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1895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BBB98D1B-AFF5-ECFE-5C68-F92FDB891D3B}"/>
              </a:ext>
            </a:extLst>
          </p:cNvPr>
          <p:cNvSpPr/>
          <p:nvPr/>
        </p:nvSpPr>
        <p:spPr>
          <a:xfrm>
            <a:off x="6934200" y="1104900"/>
            <a:ext cx="762000" cy="695597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12V</a:t>
            </a:r>
            <a:endParaRPr lang="ko-KR" altLang="en-US" sz="2000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CCA04F7-09C7-1300-9E5B-B3DBF8449F7A}"/>
              </a:ext>
            </a:extLst>
          </p:cNvPr>
          <p:cNvCxnSpPr/>
          <p:nvPr/>
        </p:nvCxnSpPr>
        <p:spPr>
          <a:xfrm>
            <a:off x="11136114" y="3024000"/>
            <a:ext cx="720000" cy="0"/>
          </a:xfrm>
          <a:prstGeom prst="line">
            <a:avLst/>
          </a:prstGeom>
          <a:ln w="101600">
            <a:solidFill>
              <a:srgbClr val="E52E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F06620F-1C6B-561F-CEEB-90245A5B44F0}"/>
              </a:ext>
            </a:extLst>
          </p:cNvPr>
          <p:cNvCxnSpPr/>
          <p:nvPr/>
        </p:nvCxnSpPr>
        <p:spPr>
          <a:xfrm>
            <a:off x="11136114" y="3456000"/>
            <a:ext cx="720000" cy="0"/>
          </a:xfrm>
          <a:prstGeom prst="line">
            <a:avLst/>
          </a:prstGeom>
          <a:ln w="101600">
            <a:solidFill>
              <a:srgbClr val="30FF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E47778D-C394-924E-8ECB-96B4D3C7CE19}"/>
              </a:ext>
            </a:extLst>
          </p:cNvPr>
          <p:cNvSpPr txBox="1"/>
          <p:nvPr/>
        </p:nvSpPr>
        <p:spPr>
          <a:xfrm>
            <a:off x="11939124" y="2839334"/>
            <a:ext cx="287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ENA, IN1~2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328A67-E0AC-6778-274C-7D4D38CC0E3D}"/>
              </a:ext>
            </a:extLst>
          </p:cNvPr>
          <p:cNvSpPr txBox="1"/>
          <p:nvPr/>
        </p:nvSpPr>
        <p:spPr>
          <a:xfrm>
            <a:off x="11939124" y="3268423"/>
            <a:ext cx="287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ENB, IN3~4</a:t>
            </a:r>
            <a:endParaRPr lang="ko-KR" altLang="en-US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488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-180830" y="-720000"/>
            <a:ext cx="18741214" cy="3722649"/>
            <a:chOff x="-180830" y="6799520"/>
            <a:chExt cx="18741214" cy="37226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0830" y="6799520"/>
              <a:ext cx="18741214" cy="3722649"/>
            </a:xfrm>
            <a:prstGeom prst="rect">
              <a:avLst/>
            </a:prstGeom>
          </p:spPr>
        </p:pic>
      </p:grpSp>
      <p:grpSp>
        <p:nvGrpSpPr>
          <p:cNvPr id="28" name="그룹 1001">
            <a:extLst>
              <a:ext uri="{FF2B5EF4-FFF2-40B4-BE49-F238E27FC236}">
                <a16:creationId xmlns:a16="http://schemas.microsoft.com/office/drawing/2014/main" id="{D6333D22-118B-042E-49B1-CB39F1F7BC7E}"/>
              </a:ext>
            </a:extLst>
          </p:cNvPr>
          <p:cNvGrpSpPr/>
          <p:nvPr/>
        </p:nvGrpSpPr>
        <p:grpSpPr>
          <a:xfrm>
            <a:off x="5943599" y="3845100"/>
            <a:ext cx="108000" cy="6480000"/>
            <a:chOff x="6129365" y="1306123"/>
            <a:chExt cx="92197" cy="6840000"/>
          </a:xfrm>
        </p:grpSpPr>
        <p:pic>
          <p:nvPicPr>
            <p:cNvPr id="29" name="Object 2">
              <a:extLst>
                <a:ext uri="{FF2B5EF4-FFF2-40B4-BE49-F238E27FC236}">
                  <a16:creationId xmlns:a16="http://schemas.microsoft.com/office/drawing/2014/main" id="{63AEB684-BE0B-F015-8B93-D85AB0884FB3}"/>
                </a:ext>
              </a:extLst>
            </p:cNvPr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755464" y="4680024"/>
              <a:ext cx="6840000" cy="92197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38080E65-C011-B919-07CE-7CF7ED74A784}"/>
              </a:ext>
            </a:extLst>
          </p:cNvPr>
          <p:cNvGrpSpPr/>
          <p:nvPr/>
        </p:nvGrpSpPr>
        <p:grpSpPr>
          <a:xfrm>
            <a:off x="12164636" y="3845099"/>
            <a:ext cx="108000" cy="6480000"/>
            <a:chOff x="11958508" y="1306122"/>
            <a:chExt cx="103564" cy="6840000"/>
          </a:xfrm>
        </p:grpSpPr>
        <p:pic>
          <p:nvPicPr>
            <p:cNvPr id="40" name="Object 17">
              <a:extLst>
                <a:ext uri="{FF2B5EF4-FFF2-40B4-BE49-F238E27FC236}">
                  <a16:creationId xmlns:a16="http://schemas.microsoft.com/office/drawing/2014/main" id="{42259DCF-D170-18A7-EC5B-C806A34DF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590290" y="4674340"/>
              <a:ext cx="6840000" cy="10356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6600CD3-F6D2-382F-FD8A-DD10F20E5FAA}"/>
              </a:ext>
            </a:extLst>
          </p:cNvPr>
          <p:cNvSpPr txBox="1"/>
          <p:nvPr/>
        </p:nvSpPr>
        <p:spPr>
          <a:xfrm>
            <a:off x="3236200" y="538996"/>
            <a:ext cx="118156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구성 장치 점검</a:t>
            </a:r>
            <a:endParaRPr lang="en-US" altLang="ko-KR" sz="66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(L298N, Arduino, Encoder)</a:t>
            </a:r>
            <a:endParaRPr lang="ko-KR" altLang="en-US" sz="44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D1880E4-1783-5D7D-4F07-D300EB83AF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82" y="3935783"/>
            <a:ext cx="2880000" cy="29334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DDEB29-48BD-8657-6E5F-0069EA445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820" y="3913706"/>
            <a:ext cx="2880000" cy="293341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201182" y="7105017"/>
            <a:ext cx="58856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Arduino</a:t>
            </a:r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PWM</a:t>
            </a:r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핀에 오실로스코프를 연결 후 </a:t>
            </a:r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PWM</a:t>
            </a:r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값을 입력하여 </a:t>
            </a:r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Duty Cycle</a:t>
            </a:r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을 확인 </a:t>
            </a:r>
            <a:endParaRPr lang="en-US" altLang="ko-KR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PWM </a:t>
            </a:r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값 </a:t>
            </a:r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100 = 39.37%</a:t>
            </a:r>
          </a:p>
          <a:p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PWM </a:t>
            </a:r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값 </a:t>
            </a:r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200 = 78.56% </a:t>
            </a:r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이상 없음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F82238-E7AF-5EE6-645D-AA6993DE9AC0}"/>
              </a:ext>
            </a:extLst>
          </p:cNvPr>
          <p:cNvSpPr/>
          <p:nvPr/>
        </p:nvSpPr>
        <p:spPr>
          <a:xfrm>
            <a:off x="6201181" y="8684362"/>
            <a:ext cx="5885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Duty Cycle</a:t>
            </a:r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이란</a:t>
            </a:r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</a:p>
          <a:p>
            <a:endParaRPr lang="en-US" altLang="ko-KR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신호의 한 주기에서 신호가 켜져 있는 시간의 비율을</a:t>
            </a:r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백분율로 나타낸 수치</a:t>
            </a:r>
            <a:endParaRPr lang="en-US" altLang="ko-KR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222EB04-D3EF-2E47-503F-CCEA1DA11816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324" y="3935106"/>
            <a:ext cx="2736000" cy="293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337A0E5-CC10-EE32-CCE7-236BC7A6C5B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200" y="3918777"/>
            <a:ext cx="2736000" cy="29340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2367323" y="7085099"/>
            <a:ext cx="56884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모터를 구동 후 오실로스코프를 통하여 펄스 신호 측정</a:t>
            </a:r>
            <a:endParaRPr lang="en-US" altLang="ko-KR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두 개 신호를 동일선상에 비교하였을 때 바퀴 방향을 알 수 있는 위상 차 확인 </a:t>
            </a:r>
            <a:endParaRPr lang="en-US" altLang="ko-KR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63B7F9-F6F9-C486-8A93-090FEE165293}"/>
              </a:ext>
            </a:extLst>
          </p:cNvPr>
          <p:cNvSpPr/>
          <p:nvPr/>
        </p:nvSpPr>
        <p:spPr>
          <a:xfrm>
            <a:off x="13715" y="3168000"/>
            <a:ext cx="59824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L298N </a:t>
            </a:r>
            <a:r>
              <a:rPr lang="ko-KR" altLang="en-US" sz="3000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전류 값 확인</a:t>
            </a:r>
            <a:endParaRPr lang="en-US" altLang="ko-KR" sz="3000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A962AB-765B-9A3A-FD3B-987CB74A28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747" t="11842" r="6398" b="11468"/>
          <a:stretch/>
        </p:blipFill>
        <p:spPr>
          <a:xfrm>
            <a:off x="304800" y="3935108"/>
            <a:ext cx="2559000" cy="29554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CD9F6A-FAEA-0002-6158-F67584F3C600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522"/>
          <a:stretch/>
        </p:blipFill>
        <p:spPr>
          <a:xfrm>
            <a:off x="3220676" y="3913707"/>
            <a:ext cx="2559000" cy="29554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A8E9B4C-5B13-5C15-753C-E10EADC6F01E}"/>
              </a:ext>
            </a:extLst>
          </p:cNvPr>
          <p:cNvSpPr/>
          <p:nvPr/>
        </p:nvSpPr>
        <p:spPr>
          <a:xfrm>
            <a:off x="304800" y="7105017"/>
            <a:ext cx="54748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각 모터에 공급하는 전류가 다를 경우 속도 차이가 발생함</a:t>
            </a:r>
            <a:endParaRPr lang="en-US" altLang="ko-KR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L298N</a:t>
            </a:r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 모터로 공급하는 전류 이상 유무 확인</a:t>
            </a:r>
            <a:endParaRPr lang="en-US" altLang="ko-KR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OUT 1, 2 = 1.733</a:t>
            </a:r>
          </a:p>
          <a:p>
            <a:r>
              <a:rPr lang="en-US" altLang="ko-KR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OUT 3, 4 = 1.707 </a:t>
            </a:r>
            <a:r>
              <a:rPr lang="ko-KR" altLang="en-US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이상 없음</a:t>
            </a:r>
            <a:endParaRPr lang="en-US" altLang="ko-KR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93AC5D-0C79-B2BB-5C1E-48A974A1560F}"/>
              </a:ext>
            </a:extLst>
          </p:cNvPr>
          <p:cNvSpPr/>
          <p:nvPr/>
        </p:nvSpPr>
        <p:spPr>
          <a:xfrm>
            <a:off x="5996123" y="3168000"/>
            <a:ext cx="62233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Arduino</a:t>
            </a:r>
            <a:r>
              <a:rPr lang="ko-KR" altLang="en-US" sz="3000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신호 확인</a:t>
            </a:r>
            <a:endParaRPr lang="en-US" altLang="ko-KR" sz="3000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E26242-05D7-81E8-E78E-5FBCAC77B537}"/>
              </a:ext>
            </a:extLst>
          </p:cNvPr>
          <p:cNvSpPr/>
          <p:nvPr/>
        </p:nvSpPr>
        <p:spPr>
          <a:xfrm>
            <a:off x="12219502" y="3168000"/>
            <a:ext cx="605478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Encoder</a:t>
            </a:r>
            <a:r>
              <a:rPr lang="ko-KR" altLang="en-US" sz="3000" dirty="0">
                <a:solidFill>
                  <a:srgbClr val="3A4C96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신호 확인</a:t>
            </a:r>
            <a:endParaRPr lang="en-US" altLang="ko-KR" sz="3000" dirty="0">
              <a:solidFill>
                <a:srgbClr val="3A4C96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EB8099-C471-AA9F-4BCA-C761ED42E5B0}"/>
              </a:ext>
            </a:extLst>
          </p:cNvPr>
          <p:cNvSpPr/>
          <p:nvPr/>
        </p:nvSpPr>
        <p:spPr>
          <a:xfrm>
            <a:off x="12403608" y="9053694"/>
            <a:ext cx="5615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000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구성 장치에 이상이 없음을 확인</a:t>
            </a:r>
            <a:endParaRPr lang="en-US" altLang="ko-KR" sz="2400" dirty="0">
              <a:solidFill>
                <a:srgbClr val="0000FF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rgbClr val="0000FF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→ 모터 특성의 문제로 판단</a:t>
            </a:r>
          </a:p>
        </p:txBody>
      </p:sp>
    </p:spTree>
    <p:extLst>
      <p:ext uri="{BB962C8B-B14F-4D97-AF65-F5344CB8AC3E}">
        <p14:creationId xmlns:p14="http://schemas.microsoft.com/office/powerpoint/2010/main" val="2686850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188" y="-1730909"/>
            <a:ext cx="6300120" cy="9770009"/>
            <a:chOff x="1070188" y="-1746959"/>
            <a:chExt cx="6300120" cy="9770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88" y="-1746959"/>
              <a:ext cx="6300120" cy="97700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-201652" y="852726"/>
            <a:ext cx="8843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모터 특성 차이 문제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38948" y="4240369"/>
            <a:ext cx="5562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각 모터에 동일한 </a:t>
            </a:r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PWM</a:t>
            </a:r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값을 입력했을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때 펄스와</a:t>
            </a:r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속도 값에 차이가 발생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6BDDFF-9D3C-3B18-B05D-F0010A08E607}"/>
              </a:ext>
            </a:extLst>
          </p:cNvPr>
          <p:cNvSpPr txBox="1"/>
          <p:nvPr/>
        </p:nvSpPr>
        <p:spPr>
          <a:xfrm>
            <a:off x="9683340" y="9404002"/>
            <a:ext cx="630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PWM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조절 후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초당 모터 실험 영상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22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7A7B249-D887-4D93-04F5-585A6CAFB726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" t="14876" r="2580" b="12708"/>
          <a:stretch/>
        </p:blipFill>
        <p:spPr>
          <a:xfrm>
            <a:off x="8153400" y="419100"/>
            <a:ext cx="9360000" cy="3240000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765CEC-439F-307F-7C37-3A12FDCFA1AD}"/>
              </a:ext>
            </a:extLst>
          </p:cNvPr>
          <p:cNvSpPr txBox="1"/>
          <p:nvPr/>
        </p:nvSpPr>
        <p:spPr>
          <a:xfrm>
            <a:off x="9831758" y="3664543"/>
            <a:ext cx="630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PWM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조절 후 초당 발생하는 펄스 수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속도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22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4313E1-97A6-6003-9C30-F1837B5C9586}"/>
              </a:ext>
            </a:extLst>
          </p:cNvPr>
          <p:cNvSpPr/>
          <p:nvPr/>
        </p:nvSpPr>
        <p:spPr>
          <a:xfrm>
            <a:off x="1438948" y="5792569"/>
            <a:ext cx="5562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PWM</a:t>
            </a:r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값 조정 후 펄스 값 조절 성공</a:t>
            </a:r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 </a:t>
            </a:r>
          </a:p>
          <a:p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그러나 속도 차 지속적으로 발생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6" name="KakaoTalk_20230608_022404800">
            <a:hlinkClick r:id="" action="ppaction://media"/>
            <a:extLst>
              <a:ext uri="{FF2B5EF4-FFF2-40B4-BE49-F238E27FC236}">
                <a16:creationId xmlns:a16="http://schemas.microsoft.com/office/drawing/2014/main" id="{CBC7CE88-4AD5-B438-04E8-14DD5C34C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10451357" y="2313981"/>
            <a:ext cx="4764085" cy="9360000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86E009-4514-EDFA-02C1-679285866A40}"/>
              </a:ext>
            </a:extLst>
          </p:cNvPr>
          <p:cNvSpPr/>
          <p:nvPr/>
        </p:nvSpPr>
        <p:spPr>
          <a:xfrm>
            <a:off x="1438948" y="2817938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spc="-15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모터 출력 및 회전 속도 범위 문제 확인 </a:t>
            </a:r>
            <a:endParaRPr lang="en-US" altLang="ko-KR" sz="2500" spc="-15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91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188" y="-1730909"/>
            <a:ext cx="6300120" cy="9770009"/>
            <a:chOff x="1070188" y="-1746959"/>
            <a:chExt cx="6300120" cy="9770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188" y="-1746959"/>
              <a:ext cx="6300120" cy="97700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-201652" y="852726"/>
            <a:ext cx="8843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바퀴 속도 차이 개선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7B2CFA-D19D-9CC8-25D5-FCA2C30AEA91}"/>
              </a:ext>
            </a:extLst>
          </p:cNvPr>
          <p:cNvSpPr txBox="1"/>
          <p:nvPr/>
        </p:nvSpPr>
        <p:spPr>
          <a:xfrm>
            <a:off x="7492008" y="9030609"/>
            <a:ext cx="5186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속도 차이 개선 성공 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22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069BB0-0256-7659-64FC-09020B94F339}"/>
              </a:ext>
            </a:extLst>
          </p:cNvPr>
          <p:cNvSpPr/>
          <p:nvPr/>
        </p:nvSpPr>
        <p:spPr>
          <a:xfrm>
            <a:off x="12308089" y="4240800"/>
            <a:ext cx="5030808" cy="4705946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b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목표 속도 값 입력</a:t>
            </a:r>
            <a:endParaRPr lang="en-US" altLang="ko-KR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모터 구동</a:t>
            </a:r>
            <a:endParaRPr lang="en-US" altLang="ko-KR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엔코더</a:t>
            </a:r>
            <a:endParaRPr lang="en-US" altLang="ko-KR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(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현재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PWM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→</a:t>
            </a:r>
            <a:r>
              <a:rPr lang="en-US" altLang="ko-KR" sz="24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rpm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변환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endParaRPr lang="en-US" altLang="ko-KR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4. </a:t>
            </a:r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오차 계산</a:t>
            </a:r>
            <a:endParaRPr lang="en-US" altLang="ko-KR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    (</a:t>
            </a:r>
            <a:r>
              <a:rPr lang="ko-KR" altLang="en-US" sz="24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목표속도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→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현재 속도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endParaRPr lang="en-US" altLang="ko-KR" sz="2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en-US" altLang="ko-KR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5. P</a:t>
            </a:r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제어기를 통한 속도 조절</a:t>
            </a:r>
            <a:endParaRPr lang="en-US" altLang="ko-KR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873398-054E-9072-0C56-66D102193F99}"/>
              </a:ext>
            </a:extLst>
          </p:cNvPr>
          <p:cNvSpPr txBox="1"/>
          <p:nvPr/>
        </p:nvSpPr>
        <p:spPr>
          <a:xfrm>
            <a:off x="12230101" y="9030609"/>
            <a:ext cx="51867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&lt; P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제어기 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Cycle</a:t>
            </a:r>
            <a:r>
              <a:rPr lang="ko-KR" altLang="en-US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순서 </a:t>
            </a:r>
            <a:r>
              <a:rPr lang="en-US" altLang="ko-KR" sz="22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&gt;</a:t>
            </a:r>
            <a:endParaRPr lang="ko-KR" altLang="en-US" sz="22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직진-구동">
            <a:hlinkClick r:id="" action="ppaction://media"/>
            <a:extLst>
              <a:ext uri="{FF2B5EF4-FFF2-40B4-BE49-F238E27FC236}">
                <a16:creationId xmlns:a16="http://schemas.microsoft.com/office/drawing/2014/main" id="{4A65BB39-9C09-A71C-D73F-9F11B2D2927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9251"/>
          <a:stretch/>
        </p:blipFill>
        <p:spPr>
          <a:xfrm>
            <a:off x="8370000" y="4240800"/>
            <a:ext cx="3430800" cy="4708800"/>
          </a:xfrm>
          <a:prstGeom prst="rect">
            <a:avLst/>
          </a:prstGeom>
          <a:ln w="38100" cap="sq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1438948" y="3920533"/>
            <a:ext cx="55626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</a:t>
            </a:r>
            <a:r>
              <a:rPr lang="ko-KR" altLang="en-US" sz="2500" dirty="0" err="1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제어기란</a:t>
            </a:r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</a:p>
          <a:p>
            <a:pPr algn="dist"/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현재 시스템 오차에 비례하여 제어 출력을 계산하는</a:t>
            </a:r>
            <a:r>
              <a:rPr lang="en-US" altLang="ko-KR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피드백 제어 방법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24313E1-97A6-6003-9C30-F1837B5C9586}"/>
              </a:ext>
            </a:extLst>
          </p:cNvPr>
          <p:cNvSpPr/>
          <p:nvPr/>
        </p:nvSpPr>
        <p:spPr>
          <a:xfrm>
            <a:off x="1438948" y="5792569"/>
            <a:ext cx="5562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반복 실험을 통해 두 바퀴의 속도 차이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r>
              <a:rPr lang="ko-KR" altLang="en-US" sz="250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개선 성공</a:t>
            </a:r>
            <a:endParaRPr lang="en-US" altLang="ko-KR" sz="250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86E009-4514-EDFA-02C1-679285866A40}"/>
              </a:ext>
            </a:extLst>
          </p:cNvPr>
          <p:cNvSpPr/>
          <p:nvPr/>
        </p:nvSpPr>
        <p:spPr>
          <a:xfrm>
            <a:off x="1438948" y="2817938"/>
            <a:ext cx="5562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2500" spc="-15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P</a:t>
            </a:r>
            <a:r>
              <a:rPr lang="ko-KR" altLang="en-US" sz="2500" spc="-150" dirty="0">
                <a:solidFill>
                  <a:schemeClr val="bg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제어기를 통해 속도 차이 조절 시도</a:t>
            </a:r>
            <a:endParaRPr lang="en-US" altLang="ko-KR" sz="2500" spc="-150" dirty="0">
              <a:solidFill>
                <a:schemeClr val="bg1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99" y="439631"/>
            <a:ext cx="8968897" cy="3408469"/>
          </a:xfrm>
          <a:prstGeom prst="rect">
            <a:avLst/>
          </a:prstGeom>
          <a:ln w="38100" cap="sq">
            <a:solidFill>
              <a:srgbClr val="0070C0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27630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2065</TotalTime>
  <Words>1282</Words>
  <Application>Microsoft Office PowerPoint</Application>
  <PresentationFormat>사용자 지정</PresentationFormat>
  <Paragraphs>295</Paragraphs>
  <Slides>19</Slides>
  <Notes>14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?? ??</vt:lpstr>
      <vt:lpstr>맑은 고딕</vt:lpstr>
      <vt:lpstr>여기어때 잘난체 OTF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MCL005</cp:lastModifiedBy>
  <cp:revision>108</cp:revision>
  <dcterms:created xsi:type="dcterms:W3CDTF">2023-06-03T18:08:25Z</dcterms:created>
  <dcterms:modified xsi:type="dcterms:W3CDTF">2023-06-08T09:21:56Z</dcterms:modified>
</cp:coreProperties>
</file>